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403" r:id="rId3"/>
    <p:sldId id="402" r:id="rId4"/>
    <p:sldId id="349" r:id="rId5"/>
    <p:sldId id="398" r:id="rId6"/>
    <p:sldId id="401" r:id="rId7"/>
    <p:sldId id="411" r:id="rId8"/>
    <p:sldId id="28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F09"/>
    <a:srgbClr val="0000FF"/>
    <a:srgbClr val="9A0000"/>
    <a:srgbClr val="000000"/>
    <a:srgbClr val="BFBFBF"/>
    <a:srgbClr val="FFFF99"/>
    <a:srgbClr val="3399FF"/>
    <a:srgbClr val="FFFF66"/>
    <a:srgbClr val="F9976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5149" autoAdjust="0"/>
  </p:normalViewPr>
  <p:slideViewPr>
    <p:cSldViewPr snapToGrid="0">
      <p:cViewPr varScale="1">
        <p:scale>
          <a:sx n="69" d="100"/>
          <a:sy n="69" d="100"/>
        </p:scale>
        <p:origin x="15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2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2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3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3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6F4D-CAE1-4537-8313-3CA3B57D2E43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754B-4E82-4BBE-9E54-0A76D76A2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63EE-39DB-442F-8490-1ECA94E0B64E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2249-96CB-4496-95BE-B92ED23DC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7EBD-5DD0-478C-B4FD-8458ADA6FC81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2687-71A2-4B71-B716-65834A926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52F0-E113-4737-B626-921681C036C7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253C-7C88-4624-8FD6-BF14C0DC1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36F5-20D0-47D0-800F-444A568A13E6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1A32-1E84-46BE-8649-989AED764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8BD0-7FE0-44C6-BED9-3500632225E1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7316-AB35-4104-B5C6-2BA633DEB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1EA7-61E8-483D-8378-209C904F305E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9B39D-6BBD-4CAE-8AB6-D3CC10C36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E0E-E740-4AD2-AAD7-10B152FA3A40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93D9-9C89-4D57-9C84-EC25D7C7C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2767-2457-48B8-A46F-C0BED06377B1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86E6-554A-4580-85D5-0F7A2F4FB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BCF4-8303-4F03-80F5-8A95989DEF34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1346-2299-4623-A0B2-40DEBCDD0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AAEB-3B8B-4647-A902-8407842628BC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B0E-6BC7-48F0-8D6F-18F1EC459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2ABA7-3ABD-4509-A87B-F44C6BA64F49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44AE51-32CA-4CBC-9709-BD814103F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" Type="http://schemas.openxmlformats.org/officeDocument/2006/relationships/image" Target="../media/image1.png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5" Type="http://schemas.openxmlformats.org/officeDocument/2006/relationships/customXml" Target="../ink/ink12.xml"/><Relationship Id="rId10" Type="http://schemas.openxmlformats.org/officeDocument/2006/relationships/customXml" Target="../ink/ink7.xml"/><Relationship Id="rId4" Type="http://schemas.openxmlformats.org/officeDocument/2006/relationships/image" Target="../media/image2.png"/><Relationship Id="rId9" Type="http://schemas.openxmlformats.org/officeDocument/2006/relationships/customXml" Target="../ink/ink6.xml"/><Relationship Id="rId14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4723B-4617-60C7-20FB-09C0A0DB6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7165" r="24666" b="3755"/>
          <a:stretch/>
        </p:blipFill>
        <p:spPr>
          <a:xfrm>
            <a:off x="1332998" y="206086"/>
            <a:ext cx="6478004" cy="6445828"/>
          </a:xfrm>
          <a:prstGeom prst="rect">
            <a:avLst/>
          </a:prstGeom>
        </p:spPr>
      </p:pic>
      <p:sp>
        <p:nvSpPr>
          <p:cNvPr id="23" name="Right Triangle 22"/>
          <p:cNvSpPr/>
          <p:nvPr/>
        </p:nvSpPr>
        <p:spPr>
          <a:xfrm rot="5400000">
            <a:off x="2922270" y="-720090"/>
            <a:ext cx="609600" cy="20497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690255" y="1727200"/>
            <a:ext cx="58535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What’s Up?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54200" y="3302000"/>
            <a:ext cx="546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Highlighting the Near</a:t>
            </a:r>
          </a:p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and Deep Sky</a:t>
            </a:r>
          </a:p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June 1 - 30, 2023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C65AD-8416-8907-0880-DE6B2C9E7539}"/>
              </a:ext>
            </a:extLst>
          </p:cNvPr>
          <p:cNvGrpSpPr/>
          <p:nvPr/>
        </p:nvGrpSpPr>
        <p:grpSpPr>
          <a:xfrm>
            <a:off x="2009715" y="4881353"/>
            <a:ext cx="28800" cy="9720"/>
            <a:chOff x="2009715" y="4881353"/>
            <a:chExt cx="2880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A5D995-141F-C6C3-1671-8956ABF65399}"/>
                    </a:ext>
                  </a:extLst>
                </p14:cNvPr>
                <p14:cNvContentPartPr/>
                <p14:nvPr/>
              </p14:nvContentPartPr>
              <p14:xfrm>
                <a:off x="2009715" y="4881353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A5D995-141F-C6C3-1671-8956ABF653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00715" y="48723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767E9F4-E159-5A27-5259-0671405E4F93}"/>
                    </a:ext>
                  </a:extLst>
                </p14:cNvPr>
                <p14:cNvContentPartPr/>
                <p14:nvPr/>
              </p14:nvContentPartPr>
              <p14:xfrm>
                <a:off x="2038155" y="4890713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767E9F4-E159-5A27-5259-0671405E4F9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9155" y="48820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9E0803-13C7-16A8-778C-A4A312AFFBE8}"/>
                    </a:ext>
                  </a:extLst>
                </p14:cNvPr>
                <p14:cNvContentPartPr/>
                <p14:nvPr/>
              </p14:nvContentPartPr>
              <p14:xfrm>
                <a:off x="2019075" y="4886033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9E0803-13C7-16A8-778C-A4A312AFFB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10435" y="48770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D7778C-45FF-B354-C1F2-5592B53D6760}"/>
              </a:ext>
            </a:extLst>
          </p:cNvPr>
          <p:cNvGrpSpPr/>
          <p:nvPr/>
        </p:nvGrpSpPr>
        <p:grpSpPr>
          <a:xfrm>
            <a:off x="2047515" y="4905113"/>
            <a:ext cx="360" cy="14760"/>
            <a:chOff x="2047515" y="4905113"/>
            <a:chExt cx="360" cy="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A3693A-84B2-660E-F383-65B69B596A44}"/>
                    </a:ext>
                  </a:extLst>
                </p14:cNvPr>
                <p14:cNvContentPartPr/>
                <p14:nvPr/>
              </p14:nvContentPartPr>
              <p14:xfrm>
                <a:off x="2047515" y="490511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A3693A-84B2-660E-F383-65B69B596A4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38875" y="48961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4E83BA-EB7E-3EA6-4516-72FF1BFC3418}"/>
                    </a:ext>
                  </a:extLst>
                </p14:cNvPr>
                <p14:cNvContentPartPr/>
                <p14:nvPr/>
              </p14:nvContentPartPr>
              <p14:xfrm>
                <a:off x="2047515" y="4919513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4E83BA-EB7E-3EA6-4516-72FF1BFC34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38875" y="49105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7680B99-4D85-0220-BFB7-DCBF0AE69869}"/>
                  </a:ext>
                </a:extLst>
              </p14:cNvPr>
              <p14:cNvContentPartPr/>
              <p14:nvPr/>
            </p14:nvContentPartPr>
            <p14:xfrm>
              <a:off x="2047515" y="493823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7680B99-4D85-0220-BFB7-DCBF0AE698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8875" y="49295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7358CF-55AE-B11B-6C37-F188611FA05C}"/>
                  </a:ext>
                </a:extLst>
              </p14:cNvPr>
              <p14:cNvContentPartPr/>
              <p14:nvPr/>
            </p14:nvContentPartPr>
            <p14:xfrm>
              <a:off x="1999915" y="492096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7358CF-55AE-B11B-6C37-F188611FA0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1275" y="4912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0091588-375C-90A8-6FC6-BC225A55181A}"/>
                  </a:ext>
                </a:extLst>
              </p14:cNvPr>
              <p14:cNvContentPartPr/>
              <p14:nvPr/>
            </p14:nvContentPartPr>
            <p14:xfrm>
              <a:off x="1997035" y="493356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0091588-375C-90A8-6FC6-BC225A5518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8035" y="49249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2957AE5-442C-A324-85F2-3678B339D590}"/>
              </a:ext>
            </a:extLst>
          </p:cNvPr>
          <p:cNvGrpSpPr/>
          <p:nvPr/>
        </p:nvGrpSpPr>
        <p:grpSpPr>
          <a:xfrm>
            <a:off x="1955635" y="4876680"/>
            <a:ext cx="44640" cy="25560"/>
            <a:chOff x="1955635" y="4876680"/>
            <a:chExt cx="4464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E26EA6-3BE6-3BA1-FED3-F42F17911D99}"/>
                    </a:ext>
                  </a:extLst>
                </p14:cNvPr>
                <p14:cNvContentPartPr/>
                <p14:nvPr/>
              </p14:nvContentPartPr>
              <p14:xfrm>
                <a:off x="1993795" y="487956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E26EA6-3BE6-3BA1-FED3-F42F17911D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4795" y="4870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5DE6C9-3FB0-C566-AC35-80901484F4F2}"/>
                    </a:ext>
                  </a:extLst>
                </p14:cNvPr>
                <p14:cNvContentPartPr/>
                <p14:nvPr/>
              </p14:nvContentPartPr>
              <p14:xfrm>
                <a:off x="1993795" y="489540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5DE6C9-3FB0-C566-AC35-80901484F4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4795" y="4886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84DE8E-D454-F75F-F3A3-E75382DF03B3}"/>
                    </a:ext>
                  </a:extLst>
                </p14:cNvPr>
                <p14:cNvContentPartPr/>
                <p14:nvPr/>
              </p14:nvContentPartPr>
              <p14:xfrm>
                <a:off x="1999915" y="490188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84DE8E-D454-F75F-F3A3-E75382DF03B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1275" y="4893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2CB2BF-27E3-3D0D-9731-7AA644A0EB80}"/>
                    </a:ext>
                  </a:extLst>
                </p14:cNvPr>
                <p14:cNvContentPartPr/>
                <p14:nvPr/>
              </p14:nvContentPartPr>
              <p14:xfrm>
                <a:off x="1955635" y="487668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2CB2BF-27E3-3D0D-9731-7AA644A0EB8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6635" y="4867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71B8C8-83EC-8C31-CDDC-BDCAAFE77F2C}"/>
                    </a:ext>
                  </a:extLst>
                </p14:cNvPr>
                <p14:cNvContentPartPr/>
                <p14:nvPr/>
              </p14:nvContentPartPr>
              <p14:xfrm>
                <a:off x="1968235" y="488280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71B8C8-83EC-8C31-CDDC-BDCAAFE77F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59595" y="4874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6DC92D-1060-0986-9995-0D752D43B303}"/>
                    </a:ext>
                  </a:extLst>
                </p14:cNvPr>
                <p14:cNvContentPartPr/>
                <p14:nvPr/>
              </p14:nvContentPartPr>
              <p14:xfrm>
                <a:off x="1971475" y="4898640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6DC92D-1060-0986-9995-0D752D43B3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62475" y="4890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B71DCCD-78B5-A6F4-262D-5842040A77F4}"/>
              </a:ext>
            </a:extLst>
          </p:cNvPr>
          <p:cNvSpPr/>
          <p:nvPr/>
        </p:nvSpPr>
        <p:spPr>
          <a:xfrm>
            <a:off x="1386840" y="281940"/>
            <a:ext cx="6324218" cy="62788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307015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Moon Phases and Apsides </a:t>
            </a:r>
          </a:p>
          <a:p>
            <a:pPr algn="ctr"/>
            <a:r>
              <a:rPr lang="en-US" b="1" dirty="0"/>
              <a:t>June 2023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22466" y="1364950"/>
            <a:ext cx="8099068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dirty="0"/>
              <a:t>Moon Phases:</a:t>
            </a:r>
          </a:p>
          <a:p>
            <a:pPr lvl="1">
              <a:buClr>
                <a:schemeClr val="tx1"/>
              </a:buClr>
              <a:defRPr/>
            </a:pPr>
            <a:endParaRPr lang="en-US" sz="1000" b="1" i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Sat., 3</a:t>
            </a:r>
            <a:r>
              <a:rPr lang="en-US" b="1" baseline="30000" dirty="0"/>
              <a:t>rd</a:t>
            </a:r>
            <a:r>
              <a:rPr lang="en-US" b="1" dirty="0"/>
              <a:t> – Full Moon  (Fully-illuminated Moon in view all night)</a:t>
            </a:r>
          </a:p>
          <a:p>
            <a:pPr lvl="1">
              <a:buClr>
                <a:schemeClr val="tx1"/>
              </a:buClr>
              <a:defRPr/>
            </a:pPr>
            <a:endParaRPr lang="en-US" sz="1000" b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Sat., 10</a:t>
            </a:r>
            <a:r>
              <a:rPr lang="en-US" b="1" baseline="30000" dirty="0"/>
              <a:t>th</a:t>
            </a:r>
            <a:r>
              <a:rPr lang="en-US" b="1" dirty="0"/>
              <a:t> – Last Quarter (Left half-illuminated Moon rises late)</a:t>
            </a:r>
          </a:p>
          <a:p>
            <a:pPr lvl="1">
              <a:buClr>
                <a:schemeClr val="tx1"/>
              </a:buClr>
              <a:defRPr/>
            </a:pPr>
            <a:endParaRPr lang="en-US" sz="1000" b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Sun., 18</a:t>
            </a:r>
            <a:r>
              <a:rPr lang="en-US" b="1" baseline="30000" dirty="0"/>
              <a:t>th</a:t>
            </a:r>
            <a:r>
              <a:rPr lang="en-US" b="1" dirty="0"/>
              <a:t> – New Moon  (Moon out of view overnight)</a:t>
            </a:r>
          </a:p>
          <a:p>
            <a:pPr lvl="1">
              <a:defRPr/>
            </a:pPr>
            <a:endParaRPr lang="en-US" sz="1000" b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Mon., 26</a:t>
            </a:r>
            <a:r>
              <a:rPr lang="en-US" b="1" baseline="30000" dirty="0"/>
              <a:t>th</a:t>
            </a:r>
            <a:r>
              <a:rPr lang="en-US" b="1" dirty="0"/>
              <a:t> – First Quarter  (Right half-illuminated Moon sets late)</a:t>
            </a:r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b="1" dirty="0"/>
          </a:p>
          <a:p>
            <a:pPr marL="288925" indent="-2889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dirty="0"/>
              <a:t>Apsides:</a:t>
            </a:r>
          </a:p>
          <a:p>
            <a:pPr lvl="1">
              <a:buClr>
                <a:schemeClr val="tx1"/>
              </a:buClr>
              <a:defRPr/>
            </a:pPr>
            <a:endParaRPr lang="en-US" sz="1000" b="1" i="1" dirty="0"/>
          </a:p>
          <a:p>
            <a:pPr marL="633413" lvl="1" indent="-176213">
              <a:buFont typeface="Arial" panose="020B0604020202020204" pitchFamily="34" charset="0"/>
              <a:buChar char="•"/>
            </a:pPr>
            <a:r>
              <a:rPr lang="en-US" sz="1700" b="1" dirty="0"/>
              <a:t>Perigee: Tue., 6</a:t>
            </a:r>
            <a:r>
              <a:rPr lang="en-US" sz="1700" b="1" baseline="30000" dirty="0"/>
              <a:t>th</a:t>
            </a:r>
            <a:r>
              <a:rPr lang="en-US" sz="1700" b="1" dirty="0"/>
              <a:t> – Waning gibbous Moon;                                              distance 226,715 mi., diameter 32′ 45″.</a:t>
            </a:r>
          </a:p>
          <a:p>
            <a:pPr lvl="2">
              <a:buClr>
                <a:schemeClr val="tx1"/>
              </a:buClr>
              <a:defRPr/>
            </a:pPr>
            <a:endParaRPr lang="en-US" sz="1000" b="1" dirty="0"/>
          </a:p>
          <a:p>
            <a:pPr lvl="2">
              <a:buClr>
                <a:schemeClr val="tx1"/>
              </a:buClr>
              <a:defRPr/>
            </a:pPr>
            <a:endParaRPr lang="en-US" sz="1000" b="1" dirty="0"/>
          </a:p>
          <a:p>
            <a:pPr marL="633413" lvl="1" indent="-176213">
              <a:buFont typeface="Arial" panose="020B0604020202020204" pitchFamily="34" charset="0"/>
              <a:buChar char="•"/>
            </a:pPr>
            <a:r>
              <a:rPr lang="en-US" sz="1700" b="1" dirty="0"/>
              <a:t>Apogee: Thu., 22</a:t>
            </a:r>
            <a:r>
              <a:rPr lang="en-US" sz="1700" b="1" baseline="30000" dirty="0"/>
              <a:t>nd</a:t>
            </a:r>
            <a:r>
              <a:rPr lang="en-US" sz="1700" b="1" dirty="0"/>
              <a:t> – Waxing crescent Moon;                                      distance 251,895 mi.,  diameter 29′ 29″ (10.0%                                    narrower than on the 6</a:t>
            </a:r>
            <a:r>
              <a:rPr lang="en-US" sz="1700" b="1" baseline="30000" dirty="0"/>
              <a:t>th</a:t>
            </a:r>
            <a:r>
              <a:rPr lang="en-US" sz="1700" b="1" dirty="0"/>
              <a:t>).</a:t>
            </a:r>
          </a:p>
          <a:p>
            <a:pPr>
              <a:buClr>
                <a:schemeClr val="tx1"/>
              </a:buClr>
              <a:defRPr/>
            </a:pPr>
            <a:endParaRPr lang="en-US" b="1" dirty="0"/>
          </a:p>
          <a:p>
            <a:pPr marL="688975" lvl="1" indent="-231775">
              <a:buClr>
                <a:schemeClr val="tx1"/>
              </a:buClr>
              <a:defRPr/>
            </a:pPr>
            <a:endParaRPr lang="en-US" sz="1000" b="1" dirty="0"/>
          </a:p>
          <a:p>
            <a:pPr marL="739775" lvl="1" indent="-282575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412A33-31F5-9817-9F9B-E7FD15972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7" t="15226" r="29102" b="5875"/>
          <a:stretch/>
        </p:blipFill>
        <p:spPr>
          <a:xfrm>
            <a:off x="6131290" y="3954294"/>
            <a:ext cx="891307" cy="92333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82C608-4266-7A26-7B9C-768B86C50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4" t="19467" r="30083" b="8350"/>
          <a:stretch/>
        </p:blipFill>
        <p:spPr>
          <a:xfrm>
            <a:off x="6168413" y="4892178"/>
            <a:ext cx="817059" cy="8221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63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19B8B-B2B9-8808-B216-FFD04A244C7C}"/>
              </a:ext>
            </a:extLst>
          </p:cNvPr>
          <p:cNvSpPr txBox="1"/>
          <p:nvPr/>
        </p:nvSpPr>
        <p:spPr>
          <a:xfrm>
            <a:off x="1524000" y="412439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Sun and Planets – June 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323F89-101B-C8C7-BBDC-6AC5FF7BE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633171"/>
              </p:ext>
            </p:extLst>
          </p:nvPr>
        </p:nvGraphicFramePr>
        <p:xfrm>
          <a:off x="1146465" y="1047669"/>
          <a:ext cx="6851070" cy="4793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0214">
                  <a:extLst>
                    <a:ext uri="{9D8B030D-6E8A-4147-A177-3AD203B41FA5}">
                      <a16:colId xmlns:a16="http://schemas.microsoft.com/office/drawing/2014/main" val="1520659145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2622873986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3370274752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1695060338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3370769959"/>
                    </a:ext>
                  </a:extLst>
                </a:gridCol>
              </a:tblGrid>
              <a:tr h="343126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Body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June 1st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June 30th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268960"/>
                  </a:ext>
                </a:extLst>
              </a:tr>
              <a:tr h="34312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69574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06:06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20:35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06:07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20:44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2642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Twilight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Begins 04:11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Ends 22:25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Begins 04:10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Ends 22:37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49047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Mercury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04:58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18:27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05:59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20:44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171277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Venus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09:18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23:52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09:31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23:05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94048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10:15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00:22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09:47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23:17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24776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Jupiter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04:11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17:23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02:34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15:56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38088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Saturn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01:51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12:46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FF0000"/>
                          </a:solidFill>
                        </a:rPr>
                        <a:t>23:58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10:51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25170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Uranus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04:57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18:46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03:08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16:59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09381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Neptune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02:41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14:26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00:47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12:33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99478"/>
                  </a:ext>
                </a:extLst>
              </a:tr>
              <a:tr h="48609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Bold = Well placed for evening viewing</a:t>
                      </a:r>
                      <a:endParaRPr lang="en-US" sz="1400" b="0" i="1" dirty="0">
                        <a:solidFill>
                          <a:srgbClr val="0000FF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1" dirty="0">
                          <a:solidFill>
                            <a:srgbClr val="0000FF"/>
                          </a:solidFill>
                        </a:rPr>
                        <a:t>Blue italicized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times = next day // </a:t>
                      </a:r>
                      <a:r>
                        <a:rPr lang="en-US" sz="1400" b="0" i="1" dirty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sz="1400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0" i="1" dirty="0">
                          <a:solidFill>
                            <a:srgbClr val="FF0000"/>
                          </a:solidFill>
                        </a:rPr>
                        <a:t>italicized</a:t>
                      </a:r>
                      <a:r>
                        <a:rPr lang="en-US" sz="1400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times = previous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76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06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43839" y="1559257"/>
            <a:ext cx="8066408" cy="43242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000" b="1" dirty="0">
              <a:solidFill>
                <a:srgbClr val="FF000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700" b="1" dirty="0"/>
              <a:t>Fri., 2</a:t>
            </a:r>
            <a:r>
              <a:rPr lang="en-US" sz="1700" b="1" baseline="30000" dirty="0"/>
              <a:t>nd</a:t>
            </a:r>
            <a:r>
              <a:rPr lang="en-US" sz="1700" b="1" dirty="0"/>
              <a:t> – View Mars nestled “within” the Beehive Cluster (M44) as dusk deepens around 9:00 pm.</a:t>
            </a:r>
          </a:p>
          <a:p>
            <a:endParaRPr lang="en-US" sz="1000" b="1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700" b="1" dirty="0"/>
              <a:t>Sun., 4</a:t>
            </a:r>
            <a:r>
              <a:rPr lang="en-US" sz="1700" b="1" baseline="30000" dirty="0"/>
              <a:t>th</a:t>
            </a:r>
            <a:r>
              <a:rPr lang="en-US" sz="1700" b="1" dirty="0"/>
              <a:t> – Venus at easternmost elongation; 45.4° from the Sun in the evening sky; magnitude -4.3.</a:t>
            </a:r>
            <a:endParaRPr lang="en-US" sz="1200" b="1" i="1" dirty="0"/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700" b="1" dirty="0"/>
              <a:t>Wed., 14</a:t>
            </a:r>
            <a:r>
              <a:rPr lang="en-US" sz="1700" b="1" baseline="30000" dirty="0"/>
              <a:t>th</a:t>
            </a:r>
            <a:r>
              <a:rPr lang="en-US" sz="1700" b="1" dirty="0"/>
              <a:t> – Earliest sunrise for the year, 5:57:15 am.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700" b="1" dirty="0"/>
              <a:t>Wed., 21</a:t>
            </a:r>
            <a:r>
              <a:rPr lang="en-US" sz="1700" b="1" baseline="30000" dirty="0"/>
              <a:t>st</a:t>
            </a:r>
            <a:r>
              <a:rPr lang="en-US" sz="1700" b="1" dirty="0"/>
              <a:t> – Summer Solstice, 10:58 a.m. EDT. Sun directly overhead at latitude 23.44° N. Most daylight hours for the year, 14 hrs 46 min 52 sec.</a:t>
            </a:r>
          </a:p>
          <a:p>
            <a:endParaRPr lang="en-US" sz="1000" b="1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700" b="1" dirty="0"/>
              <a:t>Wed., 21</a:t>
            </a:r>
            <a:r>
              <a:rPr lang="en-US" sz="1700" b="1" baseline="30000" dirty="0"/>
              <a:t>st</a:t>
            </a:r>
            <a:r>
              <a:rPr lang="en-US" sz="1700" b="1" dirty="0"/>
              <a:t> – View the Slender crescent Moon, Venus and Mars within a 6.5° diameter circle around 8:30 pm as dusk deepens.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700" b="1" dirty="0"/>
              <a:t>Wed., 28</a:t>
            </a:r>
            <a:r>
              <a:rPr lang="en-US" sz="1700" b="1" baseline="30000" dirty="0"/>
              <a:t>th</a:t>
            </a:r>
            <a:r>
              <a:rPr lang="en-US" sz="1700" b="1" dirty="0"/>
              <a:t> – Latest sunset for the year, 8:45:49 pm.</a:t>
            </a:r>
          </a:p>
          <a:p>
            <a:endParaRPr lang="en-US" sz="1000" b="1" dirty="0"/>
          </a:p>
          <a:p>
            <a:pPr marL="623888" lvl="1" indent="-166688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For a great explanation of why the earliest sunrise and latest sunset are not on the solstice, go to: https://aa.usno.navy.mil/faq/rs_solstices#tech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0" y="4572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Celestial Events</a:t>
            </a:r>
          </a:p>
          <a:p>
            <a:pPr algn="ctr"/>
            <a:r>
              <a:rPr lang="en-US" b="1" dirty="0"/>
              <a:t>June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2C30D-E9C1-DCCC-3BBD-D63295463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t="19800" r="20625" b="13130"/>
          <a:stretch/>
        </p:blipFill>
        <p:spPr>
          <a:xfrm>
            <a:off x="1465382" y="1141090"/>
            <a:ext cx="6213236" cy="506574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2AE72-09A4-F259-E434-11DA98965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59" t="34622" r="24792" b="10907"/>
          <a:stretch/>
        </p:blipFill>
        <p:spPr>
          <a:xfrm>
            <a:off x="2686050" y="1028700"/>
            <a:ext cx="3771900" cy="280035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E60D0-3ABD-3998-5F95-86EA043285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83" t="26748" r="22917" b="12111"/>
          <a:stretch/>
        </p:blipFill>
        <p:spPr>
          <a:xfrm>
            <a:off x="1654421" y="1257300"/>
            <a:ext cx="5803654" cy="46941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17251-B7B7-46A8-37D6-88F9C2FA29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58" t="24062" r="35834" b="30731"/>
          <a:stretch/>
        </p:blipFill>
        <p:spPr>
          <a:xfrm>
            <a:off x="1928880" y="1559257"/>
            <a:ext cx="5286239" cy="410778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08304A-853E-1CFB-B0DC-5495294D8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7165" r="24666" b="3755"/>
          <a:stretch/>
        </p:blipFill>
        <p:spPr>
          <a:xfrm>
            <a:off x="1332998" y="206086"/>
            <a:ext cx="6478004" cy="6445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7013D-122F-42B4-8AA3-2082AC7CEDB8}"/>
              </a:ext>
            </a:extLst>
          </p:cNvPr>
          <p:cNvSpPr txBox="1"/>
          <p:nvPr/>
        </p:nvSpPr>
        <p:spPr>
          <a:xfrm>
            <a:off x="4416134" y="182289"/>
            <a:ext cx="411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b="1" dirty="0">
              <a:solidFill>
                <a:srgbClr val="FF0000"/>
              </a:solidFill>
              <a:latin typeface="+mn-lt"/>
            </a:endParaRPr>
          </a:p>
          <a:p>
            <a:r>
              <a:rPr lang="en-US" b="1" dirty="0">
                <a:solidFill>
                  <a:srgbClr val="FF0000"/>
                </a:solidFill>
                <a:latin typeface="+mn-lt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5D147-0E3E-4F7D-703E-7B1978A59A34}"/>
              </a:ext>
            </a:extLst>
          </p:cNvPr>
          <p:cNvSpPr txBox="1"/>
          <p:nvPr/>
        </p:nvSpPr>
        <p:spPr>
          <a:xfrm>
            <a:off x="4429487" y="6257143"/>
            <a:ext cx="238923" cy="37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9375B-890E-8F76-423A-BE106A460B20}"/>
              </a:ext>
            </a:extLst>
          </p:cNvPr>
          <p:cNvSpPr txBox="1"/>
          <p:nvPr/>
        </p:nvSpPr>
        <p:spPr>
          <a:xfrm>
            <a:off x="1326362" y="3250166"/>
            <a:ext cx="20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27DEE-A9A8-0986-3246-AECA68024A31}"/>
              </a:ext>
            </a:extLst>
          </p:cNvPr>
          <p:cNvSpPr txBox="1"/>
          <p:nvPr/>
        </p:nvSpPr>
        <p:spPr>
          <a:xfrm>
            <a:off x="7378700" y="3257553"/>
            <a:ext cx="43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C4BB73-CD86-3272-84A4-59F63EFE6068}"/>
              </a:ext>
            </a:extLst>
          </p:cNvPr>
          <p:cNvSpPr/>
          <p:nvPr/>
        </p:nvSpPr>
        <p:spPr>
          <a:xfrm>
            <a:off x="6513821" y="2827847"/>
            <a:ext cx="205608" cy="1991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A25CF2-F2DC-6BE5-9A98-4C288111A362}"/>
              </a:ext>
            </a:extLst>
          </p:cNvPr>
          <p:cNvSpPr/>
          <p:nvPr/>
        </p:nvSpPr>
        <p:spPr>
          <a:xfrm>
            <a:off x="6361339" y="3218939"/>
            <a:ext cx="129697" cy="13029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6157E-C6B9-A418-2F6F-F4597B5055F3}"/>
              </a:ext>
            </a:extLst>
          </p:cNvPr>
          <p:cNvSpPr txBox="1"/>
          <p:nvPr/>
        </p:nvSpPr>
        <p:spPr>
          <a:xfrm>
            <a:off x="6131973" y="2698928"/>
            <a:ext cx="478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Venus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0DEA2-701F-BADD-3670-F8FB83985EEC}"/>
              </a:ext>
            </a:extLst>
          </p:cNvPr>
          <p:cNvSpPr txBox="1"/>
          <p:nvPr/>
        </p:nvSpPr>
        <p:spPr>
          <a:xfrm>
            <a:off x="6410951" y="3114638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Mars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3AF37600-CFC5-9D46-F01A-4DAA72A2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283" y="331707"/>
            <a:ext cx="28697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June 1</a:t>
            </a:r>
            <a:r>
              <a:rPr lang="en-US" baseline="30000" dirty="0"/>
              <a:t>st</a:t>
            </a:r>
            <a:r>
              <a:rPr lang="en-US" dirty="0"/>
              <a:t>, 9:55 p.m. </a:t>
            </a:r>
            <a:endParaRPr lang="en-US" b="1" dirty="0"/>
          </a:p>
          <a:p>
            <a:pPr algn="ctr"/>
            <a:r>
              <a:rPr lang="en-US" sz="1200" b="1" dirty="0"/>
              <a:t>(30 min. before full darkness)</a:t>
            </a:r>
          </a:p>
        </p:txBody>
      </p:sp>
      <p:sp>
        <p:nvSpPr>
          <p:cNvPr id="16" name="4-Point Star 29">
            <a:extLst>
              <a:ext uri="{FF2B5EF4-FFF2-40B4-BE49-F238E27FC236}">
                <a16:creationId xmlns:a16="http://schemas.microsoft.com/office/drawing/2014/main" id="{033A8826-FBF3-78B1-AC82-891CDD630547}"/>
              </a:ext>
            </a:extLst>
          </p:cNvPr>
          <p:cNvSpPr/>
          <p:nvPr/>
        </p:nvSpPr>
        <p:spPr>
          <a:xfrm>
            <a:off x="4534271" y="3425283"/>
            <a:ext cx="175260" cy="160020"/>
          </a:xfrm>
          <a:prstGeom prst="star4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E232FA3-1025-3E84-DE1C-07C8FA2F60C8}"/>
              </a:ext>
            </a:extLst>
          </p:cNvPr>
          <p:cNvSpPr/>
          <p:nvPr/>
        </p:nvSpPr>
        <p:spPr>
          <a:xfrm rot="586879">
            <a:off x="1622814" y="724191"/>
            <a:ext cx="6320729" cy="6259127"/>
          </a:xfrm>
          <a:prstGeom prst="arc">
            <a:avLst>
              <a:gd name="adj1" fmla="val 8966117"/>
              <a:gd name="adj2" fmla="val 19074575"/>
            </a:avLst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B4054D-094D-F9AB-B719-726BF43AB74D}"/>
              </a:ext>
            </a:extLst>
          </p:cNvPr>
          <p:cNvSpPr/>
          <p:nvPr/>
        </p:nvSpPr>
        <p:spPr>
          <a:xfrm rot="18202462">
            <a:off x="3992517" y="1837960"/>
            <a:ext cx="846428" cy="502807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FB09C9-53AB-AEC2-310C-541719BC49A3}"/>
              </a:ext>
            </a:extLst>
          </p:cNvPr>
          <p:cNvSpPr/>
          <p:nvPr/>
        </p:nvSpPr>
        <p:spPr>
          <a:xfrm>
            <a:off x="4456135" y="1734022"/>
            <a:ext cx="194676" cy="17873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CF649D-B589-3D81-84A3-924E473F8B77}"/>
              </a:ext>
            </a:extLst>
          </p:cNvPr>
          <p:cNvSpPr txBox="1"/>
          <p:nvPr/>
        </p:nvSpPr>
        <p:spPr>
          <a:xfrm>
            <a:off x="4558698" y="1629378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FF99"/>
                </a:solidFill>
              </a:rPr>
              <a:t>Polaris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9B6885-6008-361E-57CB-EC4D0FCD4CBF}"/>
              </a:ext>
            </a:extLst>
          </p:cNvPr>
          <p:cNvSpPr/>
          <p:nvPr/>
        </p:nvSpPr>
        <p:spPr>
          <a:xfrm rot="19477921">
            <a:off x="4266097" y="2657915"/>
            <a:ext cx="1003892" cy="416617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6A5232-4DE1-9934-0886-B4BDB8A0AFC0}"/>
              </a:ext>
            </a:extLst>
          </p:cNvPr>
          <p:cNvSpPr txBox="1"/>
          <p:nvPr/>
        </p:nvSpPr>
        <p:spPr>
          <a:xfrm>
            <a:off x="3825958" y="1435479"/>
            <a:ext cx="1208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Little Dipper - UMi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30347B-05B5-B96E-902A-A949CF95D588}"/>
              </a:ext>
            </a:extLst>
          </p:cNvPr>
          <p:cNvSpPr txBox="1"/>
          <p:nvPr/>
        </p:nvSpPr>
        <p:spPr>
          <a:xfrm>
            <a:off x="3700339" y="2687537"/>
            <a:ext cx="780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Big Dipper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FC7D8E-335B-CCB1-F695-1E45E279D52A}"/>
              </a:ext>
            </a:extLst>
          </p:cNvPr>
          <p:cNvSpPr txBox="1"/>
          <p:nvPr/>
        </p:nvSpPr>
        <p:spPr>
          <a:xfrm>
            <a:off x="5073461" y="277390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UMa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897C457-FA13-694D-6A29-FA4FE1A29CFB}"/>
              </a:ext>
            </a:extLst>
          </p:cNvPr>
          <p:cNvSpPr/>
          <p:nvPr/>
        </p:nvSpPr>
        <p:spPr>
          <a:xfrm>
            <a:off x="1386840" y="281940"/>
            <a:ext cx="6324218" cy="62788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EE5D4B-5B70-EA32-1608-530E134B8C62}"/>
              </a:ext>
            </a:extLst>
          </p:cNvPr>
          <p:cNvSpPr txBox="1"/>
          <p:nvPr/>
        </p:nvSpPr>
        <p:spPr>
          <a:xfrm>
            <a:off x="3770105" y="4750119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72C2D8-446F-5B4B-D099-48FBAD1AF9C8}"/>
              </a:ext>
            </a:extLst>
          </p:cNvPr>
          <p:cNvSpPr/>
          <p:nvPr/>
        </p:nvSpPr>
        <p:spPr>
          <a:xfrm>
            <a:off x="3667301" y="4915144"/>
            <a:ext cx="205608" cy="1991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9B4A35-31B2-B97C-B3AC-5EB7C864D63E}"/>
              </a:ext>
            </a:extLst>
          </p:cNvPr>
          <p:cNvSpPr/>
          <p:nvPr/>
        </p:nvSpPr>
        <p:spPr>
          <a:xfrm rot="18689841">
            <a:off x="6151929" y="2827246"/>
            <a:ext cx="652633" cy="1014559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0EF5D2-D6A1-CBA2-D765-8DB873A46352}"/>
              </a:ext>
            </a:extLst>
          </p:cNvPr>
          <p:cNvSpPr/>
          <p:nvPr/>
        </p:nvSpPr>
        <p:spPr>
          <a:xfrm rot="20991861">
            <a:off x="1699202" y="2014015"/>
            <a:ext cx="652633" cy="68793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9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3" grpId="0"/>
      <p:bldP spid="16" grpId="0" animBg="1"/>
      <p:bldP spid="16" grpId="1" animBg="1"/>
      <p:bldP spid="17" grpId="0" animBg="1"/>
      <p:bldP spid="17" grpId="1" animBg="1"/>
      <p:bldP spid="7" grpId="0" animBg="1"/>
      <p:bldP spid="7" grpId="1" animBg="1"/>
      <p:bldP spid="18" grpId="0" animBg="1"/>
      <p:bldP spid="18" grpId="1" animBg="1"/>
      <p:bldP spid="19" grpId="0"/>
      <p:bldP spid="19" grpId="1"/>
      <p:bldP spid="21" grpId="0" animBg="1"/>
      <p:bldP spid="21" grpId="1" animBg="1"/>
      <p:bldP spid="23" grpId="0"/>
      <p:bldP spid="23" grpId="1"/>
      <p:bldP spid="24" grpId="0"/>
      <p:bldP spid="24" grpId="1"/>
      <p:bldP spid="25" grpId="0"/>
      <p:bldP spid="25" grpId="1"/>
      <p:bldP spid="22" grpId="0"/>
      <p:bldP spid="26" grpId="0" animBg="1"/>
      <p:bldP spid="26" grpId="1" animBg="1"/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7B2A255-471E-3EE2-B24D-B7A5706A2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1" t="6645" r="24653" b="3558"/>
          <a:stretch/>
        </p:blipFill>
        <p:spPr>
          <a:xfrm>
            <a:off x="1298969" y="191987"/>
            <a:ext cx="6499957" cy="6499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7013D-122F-42B4-8AA3-2082AC7CEDB8}"/>
              </a:ext>
            </a:extLst>
          </p:cNvPr>
          <p:cNvSpPr txBox="1"/>
          <p:nvPr/>
        </p:nvSpPr>
        <p:spPr>
          <a:xfrm>
            <a:off x="4416134" y="182289"/>
            <a:ext cx="411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b="1" dirty="0">
              <a:solidFill>
                <a:srgbClr val="FF0000"/>
              </a:solidFill>
              <a:latin typeface="+mn-lt"/>
            </a:endParaRPr>
          </a:p>
          <a:p>
            <a:r>
              <a:rPr lang="en-US" b="1" dirty="0">
                <a:solidFill>
                  <a:srgbClr val="FF0000"/>
                </a:solidFill>
                <a:latin typeface="+mn-lt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5D147-0E3E-4F7D-703E-7B1978A59A34}"/>
              </a:ext>
            </a:extLst>
          </p:cNvPr>
          <p:cNvSpPr txBox="1"/>
          <p:nvPr/>
        </p:nvSpPr>
        <p:spPr>
          <a:xfrm>
            <a:off x="4429487" y="6257143"/>
            <a:ext cx="238923" cy="37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9375B-890E-8F76-423A-BE106A460B20}"/>
              </a:ext>
            </a:extLst>
          </p:cNvPr>
          <p:cNvSpPr txBox="1"/>
          <p:nvPr/>
        </p:nvSpPr>
        <p:spPr>
          <a:xfrm>
            <a:off x="1326362" y="3250166"/>
            <a:ext cx="20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27DEE-A9A8-0986-3246-AECA68024A31}"/>
              </a:ext>
            </a:extLst>
          </p:cNvPr>
          <p:cNvSpPr txBox="1"/>
          <p:nvPr/>
        </p:nvSpPr>
        <p:spPr>
          <a:xfrm>
            <a:off x="7378700" y="3257553"/>
            <a:ext cx="43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6157E-C6B9-A418-2F6F-F4597B5055F3}"/>
              </a:ext>
            </a:extLst>
          </p:cNvPr>
          <p:cNvSpPr txBox="1"/>
          <p:nvPr/>
        </p:nvSpPr>
        <p:spPr>
          <a:xfrm>
            <a:off x="7042234" y="2772530"/>
            <a:ext cx="478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Venus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3AF37600-CFC5-9D46-F01A-4DAA72A2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283" y="331707"/>
            <a:ext cx="28697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June 30</a:t>
            </a:r>
            <a:r>
              <a:rPr lang="en-US" baseline="30000" dirty="0"/>
              <a:t>th</a:t>
            </a:r>
            <a:r>
              <a:rPr lang="en-US" dirty="0"/>
              <a:t>, 10:07 p.m. </a:t>
            </a:r>
            <a:endParaRPr lang="en-US" b="1" dirty="0"/>
          </a:p>
          <a:p>
            <a:pPr algn="ctr"/>
            <a:r>
              <a:rPr lang="en-US" sz="1200" b="1" dirty="0"/>
              <a:t>(30 min. before full darkness)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E232FA3-1025-3E84-DE1C-07C8FA2F60C8}"/>
              </a:ext>
            </a:extLst>
          </p:cNvPr>
          <p:cNvSpPr/>
          <p:nvPr/>
        </p:nvSpPr>
        <p:spPr>
          <a:xfrm rot="16856745">
            <a:off x="2174973" y="471154"/>
            <a:ext cx="7064620" cy="5809140"/>
          </a:xfrm>
          <a:prstGeom prst="arc">
            <a:avLst>
              <a:gd name="adj1" fmla="val 11564915"/>
              <a:gd name="adj2" fmla="val 19686727"/>
            </a:avLst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CF649D-B589-3D81-84A3-924E473F8B77}"/>
              </a:ext>
            </a:extLst>
          </p:cNvPr>
          <p:cNvSpPr txBox="1"/>
          <p:nvPr/>
        </p:nvSpPr>
        <p:spPr>
          <a:xfrm>
            <a:off x="4558698" y="1629378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FF99"/>
                </a:solidFill>
              </a:rPr>
              <a:t>Polaris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897C457-FA13-694D-6A29-FA4FE1A29CFB}"/>
              </a:ext>
            </a:extLst>
          </p:cNvPr>
          <p:cNvSpPr/>
          <p:nvPr/>
        </p:nvSpPr>
        <p:spPr>
          <a:xfrm>
            <a:off x="1386840" y="281940"/>
            <a:ext cx="6324218" cy="62788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390927-A816-66D8-EDA4-79A1DF272EE9}"/>
              </a:ext>
            </a:extLst>
          </p:cNvPr>
          <p:cNvSpPr txBox="1"/>
          <p:nvPr/>
        </p:nvSpPr>
        <p:spPr>
          <a:xfrm>
            <a:off x="3549673" y="5086753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697C40-A184-A3BD-39B3-3FF4341E2B5E}"/>
              </a:ext>
            </a:extLst>
          </p:cNvPr>
          <p:cNvSpPr/>
          <p:nvPr/>
        </p:nvSpPr>
        <p:spPr>
          <a:xfrm rot="20991861">
            <a:off x="2414112" y="2906200"/>
            <a:ext cx="652633" cy="68793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CE86E9-2824-1B1F-B7F0-8AF47C394911}"/>
              </a:ext>
            </a:extLst>
          </p:cNvPr>
          <p:cNvSpPr/>
          <p:nvPr/>
        </p:nvSpPr>
        <p:spPr>
          <a:xfrm rot="18689841">
            <a:off x="6926244" y="1843929"/>
            <a:ext cx="713680" cy="1175019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D7930-5761-BBF4-E21D-B86A3B98FD1F}"/>
              </a:ext>
            </a:extLst>
          </p:cNvPr>
          <p:cNvSpPr txBox="1"/>
          <p:nvPr/>
        </p:nvSpPr>
        <p:spPr>
          <a:xfrm>
            <a:off x="6639474" y="3054057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C75F09"/>
                </a:solidFill>
              </a:rPr>
              <a:t>Mars</a:t>
            </a:r>
          </a:p>
        </p:txBody>
      </p:sp>
    </p:spTree>
    <p:extLst>
      <p:ext uri="{BB962C8B-B14F-4D97-AF65-F5344CB8AC3E}">
        <p14:creationId xmlns:p14="http://schemas.microsoft.com/office/powerpoint/2010/main" val="33641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E5DAE-E62F-6D76-5292-FA8081EC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92" t="6831" r="24583" b="3866"/>
          <a:stretch/>
        </p:blipFill>
        <p:spPr>
          <a:xfrm>
            <a:off x="1284929" y="168983"/>
            <a:ext cx="6574142" cy="652003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417536-80E9-1513-B1B5-ACE7D778FF55}"/>
              </a:ext>
            </a:extLst>
          </p:cNvPr>
          <p:cNvSpPr/>
          <p:nvPr/>
        </p:nvSpPr>
        <p:spPr>
          <a:xfrm>
            <a:off x="1383323" y="281354"/>
            <a:ext cx="6365631" cy="631873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84BED-92B8-80DC-30CA-A69FEAABB697}"/>
              </a:ext>
            </a:extLst>
          </p:cNvPr>
          <p:cNvSpPr txBox="1"/>
          <p:nvPr/>
        </p:nvSpPr>
        <p:spPr>
          <a:xfrm>
            <a:off x="1326362" y="3250166"/>
            <a:ext cx="20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81274-7D05-FA07-4F3B-38D136769543}"/>
              </a:ext>
            </a:extLst>
          </p:cNvPr>
          <p:cNvSpPr txBox="1"/>
          <p:nvPr/>
        </p:nvSpPr>
        <p:spPr>
          <a:xfrm>
            <a:off x="7420708" y="3257553"/>
            <a:ext cx="47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003C3-EBA6-C49D-3409-6741CA6067CF}"/>
              </a:ext>
            </a:extLst>
          </p:cNvPr>
          <p:cNvSpPr txBox="1"/>
          <p:nvPr/>
        </p:nvSpPr>
        <p:spPr>
          <a:xfrm>
            <a:off x="4416134" y="182289"/>
            <a:ext cx="411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b="1" dirty="0">
              <a:solidFill>
                <a:srgbClr val="FF0000"/>
              </a:solidFill>
              <a:latin typeface="+mn-lt"/>
            </a:endParaRPr>
          </a:p>
          <a:p>
            <a:r>
              <a:rPr lang="en-US" b="1" dirty="0">
                <a:solidFill>
                  <a:srgbClr val="FF0000"/>
                </a:solidFill>
                <a:latin typeface="+mn-lt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CFB05-CFE0-04A8-4BE9-D8ED16BC73AF}"/>
              </a:ext>
            </a:extLst>
          </p:cNvPr>
          <p:cNvSpPr txBox="1"/>
          <p:nvPr/>
        </p:nvSpPr>
        <p:spPr>
          <a:xfrm>
            <a:off x="4429487" y="6257143"/>
            <a:ext cx="238923" cy="37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46C12FC-91D5-CEF7-E834-2AA2E82C6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283" y="331707"/>
            <a:ext cx="2869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May 19</a:t>
            </a:r>
            <a:r>
              <a:rPr lang="en-US" baseline="30000" dirty="0"/>
              <a:t>th</a:t>
            </a:r>
            <a:r>
              <a:rPr lang="en-US" dirty="0"/>
              <a:t>, 9:40 p.m. </a:t>
            </a:r>
            <a:endParaRPr lang="en-US" b="1" dirty="0"/>
          </a:p>
          <a:p>
            <a:pPr algn="ctr"/>
            <a:r>
              <a:rPr lang="en-US" sz="1200" b="1" dirty="0"/>
              <a:t>30 min. before full darkness</a:t>
            </a:r>
          </a:p>
          <a:p>
            <a:pPr algn="ctr"/>
            <a:r>
              <a:rPr lang="en-US" sz="1200" dirty="0"/>
              <a:t>Sunset – 8:25 pm</a:t>
            </a:r>
          </a:p>
          <a:p>
            <a:pPr algn="ctr"/>
            <a:r>
              <a:rPr lang="en-US" sz="1200" dirty="0"/>
              <a:t>Moonset – 8:49 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3A5A1-E961-EE2B-049D-DA324E02D23E}"/>
              </a:ext>
            </a:extLst>
          </p:cNvPr>
          <p:cNvSpPr txBox="1"/>
          <p:nvPr/>
        </p:nvSpPr>
        <p:spPr>
          <a:xfrm>
            <a:off x="6845620" y="2302688"/>
            <a:ext cx="478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Venus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179C6B-F6C6-9CF3-4AC0-D0D9CA9D3FE8}"/>
              </a:ext>
            </a:extLst>
          </p:cNvPr>
          <p:cNvSpPr txBox="1"/>
          <p:nvPr/>
        </p:nvSpPr>
        <p:spPr>
          <a:xfrm>
            <a:off x="6532794" y="2909277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C75F09"/>
                </a:solidFill>
              </a:rPr>
              <a:t>Mars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56E109-D4E6-CD73-0520-FF3A043DA25E}"/>
              </a:ext>
            </a:extLst>
          </p:cNvPr>
          <p:cNvSpPr/>
          <p:nvPr/>
        </p:nvSpPr>
        <p:spPr>
          <a:xfrm>
            <a:off x="4416134" y="3893176"/>
            <a:ext cx="205608" cy="1991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A821E6-8E0C-1D73-6379-F96581F3FAD4}"/>
              </a:ext>
            </a:extLst>
          </p:cNvPr>
          <p:cNvSpPr/>
          <p:nvPr/>
        </p:nvSpPr>
        <p:spPr>
          <a:xfrm>
            <a:off x="5233661" y="3943290"/>
            <a:ext cx="205608" cy="1991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88F4C0-15A1-C6BC-82DE-291264F0E461}"/>
              </a:ext>
            </a:extLst>
          </p:cNvPr>
          <p:cNvSpPr/>
          <p:nvPr/>
        </p:nvSpPr>
        <p:spPr>
          <a:xfrm>
            <a:off x="4724865" y="4740467"/>
            <a:ext cx="205608" cy="1991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F8989A-A634-923D-8F95-61CDD1A5C878}"/>
              </a:ext>
            </a:extLst>
          </p:cNvPr>
          <p:cNvSpPr/>
          <p:nvPr/>
        </p:nvSpPr>
        <p:spPr>
          <a:xfrm>
            <a:off x="5556188" y="2593754"/>
            <a:ext cx="205608" cy="1991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A10580-5D0D-82FA-A08A-7DB7D6EC5DDD}"/>
              </a:ext>
            </a:extLst>
          </p:cNvPr>
          <p:cNvSpPr/>
          <p:nvPr/>
        </p:nvSpPr>
        <p:spPr>
          <a:xfrm>
            <a:off x="4447603" y="1566592"/>
            <a:ext cx="205608" cy="1991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B716C3-E6D2-C9EC-90FC-36EDC7D7241F}"/>
              </a:ext>
            </a:extLst>
          </p:cNvPr>
          <p:cNvSpPr/>
          <p:nvPr/>
        </p:nvSpPr>
        <p:spPr>
          <a:xfrm>
            <a:off x="4376593" y="2843578"/>
            <a:ext cx="205608" cy="1991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97964B-D1E2-489A-D2F7-DD4E6474DE64}"/>
              </a:ext>
            </a:extLst>
          </p:cNvPr>
          <p:cNvSpPr/>
          <p:nvPr/>
        </p:nvSpPr>
        <p:spPr>
          <a:xfrm>
            <a:off x="5312480" y="2986579"/>
            <a:ext cx="205608" cy="1991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089676-A1E0-E3C8-FD59-8A9B3A77BD60}"/>
              </a:ext>
            </a:extLst>
          </p:cNvPr>
          <p:cNvSpPr/>
          <p:nvPr/>
        </p:nvSpPr>
        <p:spPr>
          <a:xfrm>
            <a:off x="5108949" y="3371872"/>
            <a:ext cx="205608" cy="1991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4BC7DF-F024-5D1F-8972-B9745A7D920D}"/>
              </a:ext>
            </a:extLst>
          </p:cNvPr>
          <p:cNvCxnSpPr>
            <a:cxnSpLocks/>
          </p:cNvCxnSpPr>
          <p:nvPr/>
        </p:nvCxnSpPr>
        <p:spPr>
          <a:xfrm flipV="1">
            <a:off x="5258778" y="3185746"/>
            <a:ext cx="102804" cy="1861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8DC401-8F94-095B-6D26-153DBBFBA87F}"/>
              </a:ext>
            </a:extLst>
          </p:cNvPr>
          <p:cNvCxnSpPr>
            <a:cxnSpLocks/>
          </p:cNvCxnSpPr>
          <p:nvPr/>
        </p:nvCxnSpPr>
        <p:spPr>
          <a:xfrm flipV="1">
            <a:off x="5467043" y="2792922"/>
            <a:ext cx="129864" cy="19365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A78E5C0C-1F1B-C5E4-0A2A-44AFDD94F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48" t="29171" r="31338" b="15795"/>
          <a:stretch/>
        </p:blipFill>
        <p:spPr bwMode="auto">
          <a:xfrm>
            <a:off x="384866" y="417378"/>
            <a:ext cx="1643777" cy="134838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AC13C77-7716-0E4A-2BA1-BFF489210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3" t="28570" r="33019" b="24809"/>
          <a:stretch/>
        </p:blipFill>
        <p:spPr bwMode="auto">
          <a:xfrm rot="10800000">
            <a:off x="331059" y="2065385"/>
            <a:ext cx="1724828" cy="134293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7846D33-6439-E0BA-9B4E-AFF53181DC2B}"/>
              </a:ext>
            </a:extLst>
          </p:cNvPr>
          <p:cNvSpPr txBox="1"/>
          <p:nvPr/>
        </p:nvSpPr>
        <p:spPr>
          <a:xfrm>
            <a:off x="5037178" y="2157062"/>
            <a:ext cx="118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“Three Leaps of the Gazelle”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8658F68-12BB-6F2C-C52D-FF0343A9D0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75" t="24960" r="40305" b="8870"/>
          <a:stretch/>
        </p:blipFill>
        <p:spPr bwMode="auto">
          <a:xfrm rot="5400000">
            <a:off x="351436" y="3693921"/>
            <a:ext cx="1713766" cy="176959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D9ED7C8-130A-3041-F852-2A4EDD6744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783" t="33690" r="38850" b="32637"/>
          <a:stretch/>
        </p:blipFill>
        <p:spPr bwMode="auto">
          <a:xfrm>
            <a:off x="2420180" y="4773628"/>
            <a:ext cx="1747449" cy="148351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7F1FDD7-4117-4210-4AA3-81FE792B8E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86" t="7819" r="25259" b="4641"/>
          <a:stretch/>
        </p:blipFill>
        <p:spPr bwMode="auto">
          <a:xfrm>
            <a:off x="5761796" y="4795438"/>
            <a:ext cx="1747449" cy="144904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CA20FB8-18E9-8566-8EE7-E0EC77B75A88}"/>
              </a:ext>
            </a:extLst>
          </p:cNvPr>
          <p:cNvCxnSpPr>
            <a:cxnSpLocks/>
          </p:cNvCxnSpPr>
          <p:nvPr/>
        </p:nvCxnSpPr>
        <p:spPr>
          <a:xfrm flipH="1" flipV="1">
            <a:off x="2093118" y="2736851"/>
            <a:ext cx="2222303" cy="20631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E74EC77-8418-5E5E-05A1-93469209E496}"/>
              </a:ext>
            </a:extLst>
          </p:cNvPr>
          <p:cNvCxnSpPr>
            <a:cxnSpLocks/>
          </p:cNvCxnSpPr>
          <p:nvPr/>
        </p:nvCxnSpPr>
        <p:spPr>
          <a:xfrm flipH="1">
            <a:off x="2106449" y="3982139"/>
            <a:ext cx="2281204" cy="34856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A6A9592-F5F2-2BC0-6AFE-09B2B8D48E33}"/>
              </a:ext>
            </a:extLst>
          </p:cNvPr>
          <p:cNvCxnSpPr>
            <a:cxnSpLocks/>
          </p:cNvCxnSpPr>
          <p:nvPr/>
        </p:nvCxnSpPr>
        <p:spPr>
          <a:xfrm flipH="1" flipV="1">
            <a:off x="2093118" y="1091569"/>
            <a:ext cx="2323016" cy="56058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CE28A58-D7D6-1C1D-C134-5E05E7B3BA89}"/>
              </a:ext>
            </a:extLst>
          </p:cNvPr>
          <p:cNvCxnSpPr>
            <a:cxnSpLocks/>
          </p:cNvCxnSpPr>
          <p:nvPr/>
        </p:nvCxnSpPr>
        <p:spPr>
          <a:xfrm>
            <a:off x="5439269" y="4161440"/>
            <a:ext cx="835014" cy="55719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5B974E0-B77D-6724-C2BA-0A862AADFD99}"/>
              </a:ext>
            </a:extLst>
          </p:cNvPr>
          <p:cNvSpPr txBox="1"/>
          <p:nvPr/>
        </p:nvSpPr>
        <p:spPr>
          <a:xfrm>
            <a:off x="5830121" y="5135123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Leo Triplet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1DE0001-E179-60AA-399B-4333223FFFAE}"/>
              </a:ext>
            </a:extLst>
          </p:cNvPr>
          <p:cNvCxnSpPr>
            <a:cxnSpLocks/>
          </p:cNvCxnSpPr>
          <p:nvPr/>
        </p:nvCxnSpPr>
        <p:spPr>
          <a:xfrm flipH="1">
            <a:off x="4198375" y="4914825"/>
            <a:ext cx="555666" cy="3055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4DBE226-CC4A-67B4-9A34-77EA66EF259B}"/>
              </a:ext>
            </a:extLst>
          </p:cNvPr>
          <p:cNvSpPr txBox="1"/>
          <p:nvPr/>
        </p:nvSpPr>
        <p:spPr>
          <a:xfrm>
            <a:off x="2552700" y="4795438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M104 - The Sombrero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6667AE-DCDE-F79A-C40D-6C0FB704E849}"/>
              </a:ext>
            </a:extLst>
          </p:cNvPr>
          <p:cNvSpPr txBox="1"/>
          <p:nvPr/>
        </p:nvSpPr>
        <p:spPr>
          <a:xfrm>
            <a:off x="1326362" y="3793592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M53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BB61A2-212E-CB9C-1CFE-EB9238396B6A}"/>
              </a:ext>
            </a:extLst>
          </p:cNvPr>
          <p:cNvSpPr txBox="1"/>
          <p:nvPr/>
        </p:nvSpPr>
        <p:spPr>
          <a:xfrm>
            <a:off x="549935" y="4737399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NGC 5053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9EC0DE-E594-E080-780A-E48617764777}"/>
              </a:ext>
            </a:extLst>
          </p:cNvPr>
          <p:cNvSpPr txBox="1"/>
          <p:nvPr/>
        </p:nvSpPr>
        <p:spPr>
          <a:xfrm>
            <a:off x="1565628" y="3042746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Mizar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AEB0A7-D8B4-F24A-1185-BBD6DAAD3600}"/>
              </a:ext>
            </a:extLst>
          </p:cNvPr>
          <p:cNvSpPr txBox="1"/>
          <p:nvPr/>
        </p:nvSpPr>
        <p:spPr>
          <a:xfrm>
            <a:off x="585470" y="2234006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Alcor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C66779-D53C-2CB4-A0ED-6A51DF9BFE04}"/>
              </a:ext>
            </a:extLst>
          </p:cNvPr>
          <p:cNvSpPr txBox="1"/>
          <p:nvPr/>
        </p:nvSpPr>
        <p:spPr>
          <a:xfrm>
            <a:off x="1346263" y="490065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NGC 188</a:t>
            </a:r>
          </a:p>
        </p:txBody>
      </p:sp>
    </p:spTree>
    <p:extLst>
      <p:ext uri="{BB962C8B-B14F-4D97-AF65-F5344CB8AC3E}">
        <p14:creationId xmlns:p14="http://schemas.microsoft.com/office/powerpoint/2010/main" val="8048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32" grpId="0"/>
      <p:bldP spid="45" grpId="0"/>
      <p:bldP spid="48" grpId="0"/>
      <p:bldP spid="53" grpId="0"/>
      <p:bldP spid="55" grpId="0"/>
      <p:bldP spid="57" grpId="0"/>
      <p:bldP spid="58" grpId="0"/>
      <p:bldP spid="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1637" y="1900692"/>
            <a:ext cx="58007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8EB4E3"/>
                </a:solidFill>
              </a:rPr>
              <a:t>Questions</a:t>
            </a:r>
          </a:p>
          <a:p>
            <a:pPr algn="ctr">
              <a:defRPr/>
            </a:pPr>
            <a:r>
              <a:rPr lang="en-US" sz="8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86620</TotalTime>
  <Words>493</Words>
  <Application>Microsoft Office PowerPoint</Application>
  <PresentationFormat>On-screen Show (4:3)</PresentationFormat>
  <Paragraphs>140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Eugene Baratta</dc:creator>
  <cp:lastModifiedBy>Frank Baratta</cp:lastModifiedBy>
  <cp:revision>3886</cp:revision>
  <dcterms:created xsi:type="dcterms:W3CDTF">2014-05-19T18:21:53Z</dcterms:created>
  <dcterms:modified xsi:type="dcterms:W3CDTF">2023-05-24T16:04:18Z</dcterms:modified>
</cp:coreProperties>
</file>